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87" roundtripDataSignature="AMtx7mhQSuyOJUlJrimVmoWd84V/QAhL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87" Type="http://customschemas.google.com/relationships/presentationmetadata" Target="meta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" name="Google Shape;155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" name="Google Shape;171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" name="Google Shape;20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" name="Google Shape;219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7" name="Google Shape;227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4" name="Google Shape;244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2" name="Google Shape;252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" name="Google Shape;260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9" name="Google Shape;269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9" name="Google Shape;279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0" name="Google Shape;290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1" name="Google Shape;301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0" name="Google Shape;310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9" name="Google Shape;319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9" name="Google Shape;329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8" name="Google Shape;338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8" name="Google Shape;348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5" name="Google Shape;355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3" name="Google Shape;363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2" name="Google Shape;372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0" name="Google Shape;380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8" name="Google Shape;388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6" name="Google Shape;396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4" name="Google Shape;404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" name="Google Shape;10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2" name="Google Shape;412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2" name="Google Shape;422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2" name="Google Shape;432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1" name="Google Shape;441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2" name="Google Shape;452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9" name="Google Shape;459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7" name="Google Shape;467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4" name="Google Shape;474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2" name="Google Shape;482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9" name="Google Shape;489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" name="Google Shape;11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7" name="Google Shape;497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5" name="Google Shape;505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3" name="Google Shape;513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0" name="Google Shape;520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8" name="Google Shape;528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6" name="Google Shape;536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4" name="Google Shape;544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4" name="Google Shape;554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2" name="Google Shape;562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0" name="Google Shape;570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" name="Google Shape;123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8" name="Google Shape;578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Sipser p51</a:t>
            </a:r>
            <a:endParaRPr/>
          </a:p>
        </p:txBody>
      </p:sp>
      <p:sp>
        <p:nvSpPr>
          <p:cNvPr id="579" name="Google Shape;579;p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7" name="Google Shape;587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5" name="Google Shape;595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3" name="Google Shape;603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p54</a:t>
            </a:r>
            <a:endParaRPr/>
          </a:p>
        </p:txBody>
      </p:sp>
      <p:sp>
        <p:nvSpPr>
          <p:cNvPr id="604" name="Google Shape;604;p6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2" name="Google Shape;612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p54</a:t>
            </a:r>
            <a:endParaRPr/>
          </a:p>
        </p:txBody>
      </p:sp>
      <p:sp>
        <p:nvSpPr>
          <p:cNvPr id="621" name="Google Shape;621;p6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9" name="Google Shape;629;p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6" name="Google Shape;636;p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4" name="Google Shape;644;p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4" name="Google Shape;654;p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2" name="Google Shape;662;p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0" name="Google Shape;670;p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9" name="Google Shape;679;p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7" name="Google Shape;687;p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5" name="Google Shape;695;p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3" name="Google Shape;703;p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2" name="Google Shape;712;p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0" name="Google Shape;720;p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0" name="Google Shape;730;p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8" name="Google Shape;738;p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" name="Google Shape;139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6" name="Google Shape;746;p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4" name="Google Shape;754;p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8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8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8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92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9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9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9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9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9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9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9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8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8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8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8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8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8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8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8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8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8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9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9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8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8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8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8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42.png"/><Relationship Id="rId5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32.png"/><Relationship Id="rId5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Relationship Id="rId5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Relationship Id="rId4" Type="http://schemas.openxmlformats.org/officeDocument/2006/relationships/image" Target="../media/image4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png"/><Relationship Id="rId4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5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5.png"/><Relationship Id="rId4" Type="http://schemas.openxmlformats.org/officeDocument/2006/relationships/image" Target="../media/image50.png"/><Relationship Id="rId5" Type="http://schemas.openxmlformats.org/officeDocument/2006/relationships/image" Target="../media/image4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6.png"/><Relationship Id="rId4" Type="http://schemas.openxmlformats.org/officeDocument/2006/relationships/image" Target="../media/image5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9.png"/><Relationship Id="rId4" Type="http://schemas.openxmlformats.org/officeDocument/2006/relationships/image" Target="../media/image6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3.png"/><Relationship Id="rId4" Type="http://schemas.openxmlformats.org/officeDocument/2006/relationships/image" Target="../media/image6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3.png"/><Relationship Id="rId4" Type="http://schemas.openxmlformats.org/officeDocument/2006/relationships/image" Target="../media/image82.png"/><Relationship Id="rId5" Type="http://schemas.openxmlformats.org/officeDocument/2006/relationships/image" Target="../media/image70.png"/><Relationship Id="rId6" Type="http://schemas.openxmlformats.org/officeDocument/2006/relationships/image" Target="../media/image8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8.png"/><Relationship Id="rId4" Type="http://schemas.openxmlformats.org/officeDocument/2006/relationships/image" Target="../media/image8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7.png"/><Relationship Id="rId4" Type="http://schemas.openxmlformats.org/officeDocument/2006/relationships/image" Target="../media/image8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90.png"/><Relationship Id="rId4" Type="http://schemas.openxmlformats.org/officeDocument/2006/relationships/image" Target="../media/image94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9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9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93.png"/><Relationship Id="rId4" Type="http://schemas.openxmlformats.org/officeDocument/2006/relationships/image" Target="../media/image9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/>
              <a:t>Deterministic Finite Automaton and Non-deterministic Finite Automaton</a:t>
            </a:r>
            <a:endParaRPr sz="3959"/>
          </a:p>
        </p:txBody>
      </p:sp>
      <p:sp>
        <p:nvSpPr>
          <p:cNvPr id="89" name="Google Shape;89;p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/>
              <a:t>DFA and NFA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/>
              <a:t>(Finite State Machines)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8" name="Google Shape;158;p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59" name="Google Shape;15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138" y="1790700"/>
            <a:ext cx="8467725" cy="32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6" name="Google Shape;166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67" name="Google Shape;16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413" y="1957388"/>
            <a:ext cx="8639175" cy="294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4" name="Google Shape;174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75" name="Google Shape;17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950" y="1100138"/>
            <a:ext cx="8420100" cy="465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2" name="Google Shape;182;p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83" name="Google Shape;18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1100" y="1852613"/>
            <a:ext cx="6781800" cy="315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0" name="Google Shape;190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91" name="Google Shape;19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663" y="423863"/>
            <a:ext cx="8448675" cy="60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8" name="Google Shape;198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99" name="Google Shape;19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425" y="609600"/>
            <a:ext cx="84391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Finite State Machines</a:t>
            </a:r>
            <a:endParaRPr/>
          </a:p>
        </p:txBody>
      </p:sp>
      <p:sp>
        <p:nvSpPr>
          <p:cNvPr id="206" name="Google Shape;206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07" name="Google Shape;20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1295400"/>
            <a:ext cx="7696200" cy="5318203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4" name="Google Shape;214;p1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15" name="Google Shape;21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57200"/>
            <a:ext cx="8675616" cy="613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2" name="Google Shape;222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23" name="Google Shape;22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76200"/>
            <a:ext cx="8610600" cy="640716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0" name="Google Shape;230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31" name="Google Shape;23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624" y="381000"/>
            <a:ext cx="8201025" cy="363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Notation and Definitions</a:t>
            </a:r>
            <a:endParaRPr/>
          </a:p>
        </p:txBody>
      </p:sp>
      <p:sp>
        <p:nvSpPr>
          <p:cNvPr id="95" name="Google Shape;95;p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Alphabet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String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Language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Operations on languages</a:t>
            </a:r>
            <a:endParaRPr/>
          </a:p>
        </p:txBody>
      </p:sp>
      <p:sp>
        <p:nvSpPr>
          <p:cNvPr id="96" name="Google Shape;96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8" name="Google Shape;238;p2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39" name="Google Shape;23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624" y="381000"/>
            <a:ext cx="8201025" cy="363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0"/>
          <p:cNvSpPr txBox="1"/>
          <p:nvPr/>
        </p:nvSpPr>
        <p:spPr>
          <a:xfrm>
            <a:off x="304800" y="4114800"/>
            <a:ext cx="836284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Note, there must be exactly one start state.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 states can be many or even empty !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47" name="Google Shape;247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48" name="Google Shape;24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1538" y="642938"/>
            <a:ext cx="7400925" cy="5572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i="1" lang="en-US"/>
              <a:t>L(M)</a:t>
            </a:r>
            <a:endParaRPr i="1"/>
          </a:p>
        </p:txBody>
      </p:sp>
      <p:sp>
        <p:nvSpPr>
          <p:cNvPr id="255" name="Google Shape;255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56" name="Google Shape;25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1676400"/>
            <a:ext cx="6968452" cy="1081087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63" name="Google Shape;263;p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64" name="Google Shape;26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838200"/>
            <a:ext cx="3238500" cy="18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0600" y="990600"/>
            <a:ext cx="3238500" cy="18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72" name="Google Shape;272;p2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73" name="Google Shape;27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838200"/>
            <a:ext cx="3238500" cy="18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990600"/>
            <a:ext cx="3238500" cy="18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2733675"/>
            <a:ext cx="7686675" cy="178117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82" name="Google Shape;282;p2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83" name="Google Shape;28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838200"/>
            <a:ext cx="3238500" cy="18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990600"/>
            <a:ext cx="3238500" cy="18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2733675"/>
            <a:ext cx="7686675" cy="17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2000" y="5486400"/>
            <a:ext cx="7648575" cy="9048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287" name="Google Shape;287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93" name="Google Shape;293;p2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94" name="Google Shape;29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838200"/>
            <a:ext cx="3238500" cy="18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990600"/>
            <a:ext cx="3238500" cy="18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09850" y="4267200"/>
            <a:ext cx="2952750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64583" y="2874758"/>
            <a:ext cx="390525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04" name="Google Shape;304;p2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305" name="Google Shape;30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381000"/>
            <a:ext cx="5514975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7"/>
          <p:cNvSpPr txBox="1"/>
          <p:nvPr/>
        </p:nvSpPr>
        <p:spPr>
          <a:xfrm>
            <a:off x="381000" y="4953000"/>
            <a:ext cx="82296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Can you describe this in the 5 tuple form?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 particular, can you write down the transition table?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13" name="Google Shape;313;p2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314" name="Google Shape;31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381000"/>
            <a:ext cx="5514975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8"/>
          <p:cNvSpPr txBox="1"/>
          <p:nvPr/>
        </p:nvSpPr>
        <p:spPr>
          <a:xfrm>
            <a:off x="228600" y="4572000"/>
            <a:ext cx="7391400" cy="36933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24587" l="-741" r="0" t="-819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22" name="Google Shape;322;p2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323" name="Google Shape;32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381000"/>
            <a:ext cx="5514975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9"/>
          <p:cNvSpPr txBox="1"/>
          <p:nvPr/>
        </p:nvSpPr>
        <p:spPr>
          <a:xfrm>
            <a:off x="228600" y="4572000"/>
            <a:ext cx="7391400" cy="36933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24587" l="-741" r="0" t="-819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5" name="Google Shape;325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334000"/>
            <a:ext cx="531495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2" name="Google Shape;102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03" name="Google Shape;10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1257300"/>
            <a:ext cx="8572500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32" name="Google Shape;332;p3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333" name="Google Shape;33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304800"/>
            <a:ext cx="8001000" cy="512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476061"/>
            <a:ext cx="8001000" cy="5124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41" name="Google Shape;341;p3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342" name="Google Shape;34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304800"/>
            <a:ext cx="8001000" cy="512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476061"/>
            <a:ext cx="8001000" cy="5124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1"/>
          <p:cNvSpPr txBox="1"/>
          <p:nvPr/>
        </p:nvSpPr>
        <p:spPr>
          <a:xfrm>
            <a:off x="228600" y="5791200"/>
            <a:ext cx="7848600" cy="36933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24587" l="0" r="0" t="-819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DFA for complement of a language</a:t>
            </a:r>
            <a:endParaRPr/>
          </a:p>
        </p:txBody>
      </p:sp>
      <p:sp>
        <p:nvSpPr>
          <p:cNvPr id="351" name="Google Shape;351;p3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Flip final and non-final states.</a:t>
            </a:r>
            <a:endParaRPr/>
          </a:p>
        </p:txBody>
      </p:sp>
      <p:sp>
        <p:nvSpPr>
          <p:cNvPr id="352" name="Google Shape;352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58" name="Google Shape;358;p3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359" name="Google Shape;35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914400"/>
            <a:ext cx="7901484" cy="1633538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66" name="Google Shape;366;p3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367" name="Google Shape;36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457200"/>
            <a:ext cx="7343775" cy="35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200" y="4114800"/>
            <a:ext cx="5514975" cy="18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75" name="Google Shape;375;p3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376" name="Google Shape;37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088" y="1938338"/>
            <a:ext cx="6981825" cy="29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Formally</a:t>
            </a:r>
            <a:endParaRPr/>
          </a:p>
        </p:txBody>
      </p:sp>
      <p:sp>
        <p:nvSpPr>
          <p:cNvPr id="383" name="Google Shape;383;p3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384" name="Google Shape;38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874" y="2286000"/>
            <a:ext cx="8944252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en-US"/>
              <a:t>Regular language [Ref: Sipser Book]</a:t>
            </a:r>
            <a:endParaRPr/>
          </a:p>
        </p:txBody>
      </p:sp>
      <p:sp>
        <p:nvSpPr>
          <p:cNvPr id="391" name="Google Shape;391;p3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392" name="Google Shape;39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2762250"/>
            <a:ext cx="7620000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The regular operations</a:t>
            </a:r>
            <a:endParaRPr/>
          </a:p>
        </p:txBody>
      </p:sp>
      <p:sp>
        <p:nvSpPr>
          <p:cNvPr id="399" name="Google Shape;399;p3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 These are similar to arithmetic operations.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Note, * is a unary operator.</a:t>
            </a:r>
            <a:endParaRPr/>
          </a:p>
        </p:txBody>
      </p:sp>
      <p:pic>
        <p:nvPicPr>
          <p:cNvPr id="400" name="Google Shape;40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752600"/>
            <a:ext cx="7534275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07" name="Google Shape;407;p3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5494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t/>
            </a:r>
            <a:endParaRPr sz="2960"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The proof is by construction.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We build a DFA for the union from the individual DFAs.</a:t>
            </a:r>
            <a:endParaRPr/>
          </a:p>
          <a:p>
            <a:pPr indent="-15494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t/>
            </a:r>
            <a:endParaRPr sz="2960"/>
          </a:p>
          <a:p>
            <a:pPr indent="-15494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t/>
            </a:r>
            <a:endParaRPr sz="2960"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FF0000"/>
              </a:buClr>
              <a:buSzPts val="2960"/>
              <a:buChar char="•"/>
            </a:pPr>
            <a:r>
              <a:rPr lang="en-US" sz="2960">
                <a:solidFill>
                  <a:srgbClr val="FF0000"/>
                </a:solidFill>
              </a:rPr>
              <a:t>The idea is simple: While reading the input simultaneously follow both machines. </a:t>
            </a:r>
            <a:endParaRPr sz="2960">
              <a:solidFill>
                <a:srgbClr val="FF0000"/>
              </a:solidFill>
            </a:endParaRPr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rgbClr val="FF0000"/>
              </a:buClr>
              <a:buSzPts val="2590"/>
              <a:buChar char="–"/>
            </a:pPr>
            <a:r>
              <a:rPr lang="en-US" sz="2590">
                <a:solidFill>
                  <a:srgbClr val="FF0000"/>
                </a:solidFill>
              </a:rPr>
              <a:t>Put a finger on current state. You need two fingers. You can move these two fingers as per the respective transition function.</a:t>
            </a:r>
            <a:endParaRPr sz="2590">
              <a:solidFill>
                <a:srgbClr val="FF0000"/>
              </a:solidFill>
            </a:endParaRPr>
          </a:p>
          <a:p>
            <a:pPr indent="-15494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t/>
            </a:r>
            <a:endParaRPr sz="2960"/>
          </a:p>
          <a:p>
            <a:pPr indent="-15494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t/>
            </a:r>
            <a:endParaRPr sz="2960"/>
          </a:p>
          <a:p>
            <a:pPr indent="-15494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t/>
            </a:r>
            <a:endParaRPr sz="2960"/>
          </a:p>
          <a:p>
            <a:pPr indent="-15494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t/>
            </a:r>
            <a:endParaRPr sz="2960"/>
          </a:p>
        </p:txBody>
      </p:sp>
      <p:pic>
        <p:nvPicPr>
          <p:cNvPr id="408" name="Google Shape;40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28600"/>
            <a:ext cx="781050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0" name="Google Shape;110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11" name="Google Shape;11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238" y="347663"/>
            <a:ext cx="8391525" cy="61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15" name="Google Shape;415;p4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416" name="Google Shape;41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304800"/>
            <a:ext cx="7791450" cy="15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000" y="2209800"/>
            <a:ext cx="724852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3400" y="3733800"/>
            <a:ext cx="7219950" cy="1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25" name="Google Shape;425;p4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426" name="Google Shape;42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304800"/>
            <a:ext cx="7381875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000" y="2971800"/>
            <a:ext cx="227647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" y="4114800"/>
            <a:ext cx="7248525" cy="17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Union Example</a:t>
            </a:r>
            <a:endParaRPr/>
          </a:p>
        </p:txBody>
      </p:sp>
      <p:sp>
        <p:nvSpPr>
          <p:cNvPr id="435" name="Google Shape;435;p4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436" name="Google Shape;43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1752600"/>
            <a:ext cx="278130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2"/>
          <p:cNvSpPr txBox="1"/>
          <p:nvPr/>
        </p:nvSpPr>
        <p:spPr>
          <a:xfrm>
            <a:off x="3733800" y="1981200"/>
            <a:ext cx="4648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the language recognized by this DFA?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Union Example</a:t>
            </a:r>
            <a:endParaRPr/>
          </a:p>
        </p:txBody>
      </p:sp>
      <p:sp>
        <p:nvSpPr>
          <p:cNvPr id="444" name="Google Shape;444;p4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445" name="Google Shape;44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1752600"/>
            <a:ext cx="278130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3"/>
          <p:cNvSpPr txBox="1"/>
          <p:nvPr/>
        </p:nvSpPr>
        <p:spPr>
          <a:xfrm>
            <a:off x="3733800" y="1981200"/>
            <a:ext cx="4648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the language recognized by this DFA?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7" name="Google Shape;447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3410139"/>
            <a:ext cx="2743200" cy="11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3"/>
          <p:cNvSpPr txBox="1"/>
          <p:nvPr/>
        </p:nvSpPr>
        <p:spPr>
          <a:xfrm>
            <a:off x="3720974" y="3733800"/>
            <a:ext cx="4648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the language recognized by this DFA?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Find DFA for the union</a:t>
            </a:r>
            <a:endParaRPr/>
          </a:p>
        </p:txBody>
      </p:sp>
      <p:sp>
        <p:nvSpPr>
          <p:cNvPr id="455" name="Google Shape;455;p4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456" name="Google Shape;456;p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Find DFA for the union</a:t>
            </a:r>
            <a:endParaRPr/>
          </a:p>
        </p:txBody>
      </p:sp>
      <p:sp>
        <p:nvSpPr>
          <p:cNvPr id="462" name="Google Shape;462;p4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463" name="Google Shape;46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7063" y="2257425"/>
            <a:ext cx="2809875" cy="23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about intersection?</a:t>
            </a:r>
            <a:endParaRPr/>
          </a:p>
        </p:txBody>
      </p:sp>
      <p:sp>
        <p:nvSpPr>
          <p:cNvPr id="470" name="Google Shape;470;p4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Intersection of two regular languages is also regular.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Proof: by construction. Similar. Only final states will change.</a:t>
            </a:r>
            <a:endParaRPr/>
          </a:p>
        </p:txBody>
      </p:sp>
      <p:sp>
        <p:nvSpPr>
          <p:cNvPr id="471" name="Google Shape;471;p4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Intersection</a:t>
            </a:r>
            <a:endParaRPr/>
          </a:p>
        </p:txBody>
      </p:sp>
      <p:sp>
        <p:nvSpPr>
          <p:cNvPr id="477" name="Google Shape;477;p4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478" name="Google Shape;47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6600" y="1752600"/>
            <a:ext cx="2628900" cy="430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4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en-US" sz="3959"/>
              <a:t>What else we can do with product principle?</a:t>
            </a:r>
            <a:endParaRPr sz="3959"/>
          </a:p>
        </p:txBody>
      </p:sp>
      <p:sp>
        <p:nvSpPr>
          <p:cNvPr id="485" name="Google Shape;485;p4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Set difference.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How?</a:t>
            </a:r>
            <a:endParaRPr/>
          </a:p>
        </p:txBody>
      </p:sp>
      <p:sp>
        <p:nvSpPr>
          <p:cNvPr id="486" name="Google Shape;486;p4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92" name="Google Shape;492;p4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493" name="Google Shape;49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923" y="1524000"/>
            <a:ext cx="8187069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4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8" name="Google Shape;118;p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19" name="Google Shape;11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813" y="552450"/>
            <a:ext cx="8334375" cy="575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00" name="Google Shape;500;p5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Now find product machine. </a:t>
            </a:r>
            <a:endParaRPr/>
          </a:p>
        </p:txBody>
      </p:sp>
      <p:pic>
        <p:nvPicPr>
          <p:cNvPr id="501" name="Google Shape;50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228600"/>
            <a:ext cx="7915927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5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08" name="Google Shape;508;p5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This can be minimized. {Some states are redundant}.  </a:t>
            </a:r>
            <a:endParaRPr/>
          </a:p>
        </p:txBody>
      </p:sp>
      <p:pic>
        <p:nvPicPr>
          <p:cNvPr id="509" name="Google Shape;50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533400"/>
            <a:ext cx="6705600" cy="3622406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5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NONDETERMINISM</a:t>
            </a:r>
            <a:endParaRPr/>
          </a:p>
        </p:txBody>
      </p:sp>
      <p:sp>
        <p:nvSpPr>
          <p:cNvPr id="516" name="Google Shape;516;p5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Useful concept, has great impact on ToC/algorithms.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DFA is deterministic: every step of a computation follows in a unique way from the preceding step.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When the machine is in a given state, and upon reading the next input symbol, we know deterministically what would be the next state.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Only one next state.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No choice !!</a:t>
            </a:r>
            <a:endParaRPr sz="2590"/>
          </a:p>
        </p:txBody>
      </p:sp>
      <p:sp>
        <p:nvSpPr>
          <p:cNvPr id="517" name="Google Shape;517;p5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NONDETERMINISM</a:t>
            </a:r>
            <a:endParaRPr/>
          </a:p>
        </p:txBody>
      </p:sp>
      <p:sp>
        <p:nvSpPr>
          <p:cNvPr id="523" name="Google Shape;523;p5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 a nondeterministic machine, several choices may exist for the next state at any point.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Nondeterminism is a generalization of determinism. </a:t>
            </a:r>
            <a:endParaRPr/>
          </a:p>
        </p:txBody>
      </p:sp>
      <p:pic>
        <p:nvPicPr>
          <p:cNvPr id="524" name="Google Shape;52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4191000"/>
            <a:ext cx="5715000" cy="19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5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31" name="Google Shape;531;p5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More than one arrow from from </a:t>
            </a:r>
            <a:r>
              <a:rPr i="1" lang="en-US"/>
              <a:t>q</a:t>
            </a:r>
            <a:r>
              <a:rPr baseline="-25000" i="1" lang="en-US"/>
              <a:t>1</a:t>
            </a:r>
            <a:r>
              <a:rPr lang="en-US"/>
              <a:t> on symbol 1.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 arrow at all from </a:t>
            </a:r>
            <a:r>
              <a:rPr i="1" lang="en-US"/>
              <a:t>q</a:t>
            </a:r>
            <a:r>
              <a:rPr baseline="-25000" i="1" lang="en-US"/>
              <a:t>3</a:t>
            </a:r>
            <a:r>
              <a:rPr lang="en-US"/>
              <a:t> on 0.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There is Ԑ over an arrow !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532" name="Google Shape;53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0"/>
            <a:ext cx="5715000" cy="19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5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How does an NFA compute?</a:t>
            </a:r>
            <a:endParaRPr/>
          </a:p>
        </p:txBody>
      </p:sp>
      <p:sp>
        <p:nvSpPr>
          <p:cNvPr id="539" name="Google Shape;539;p5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540" name="Google Shape;54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7800" y="1524000"/>
            <a:ext cx="6295697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5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47" name="Google Shape;547;p5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548" name="Google Shape;54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15000" cy="1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9000" y="1676400"/>
            <a:ext cx="5448300" cy="4867275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56"/>
          <p:cNvSpPr txBox="1"/>
          <p:nvPr/>
        </p:nvSpPr>
        <p:spPr>
          <a:xfrm>
            <a:off x="381000" y="2514600"/>
            <a:ext cx="3581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input  </a:t>
            </a: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010110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5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57" name="Google Shape;557;p5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What is the language accepted by this NFA?</a:t>
            </a:r>
            <a:endParaRPr/>
          </a:p>
        </p:txBody>
      </p:sp>
      <p:pic>
        <p:nvPicPr>
          <p:cNvPr id="558" name="Google Shape;55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15000" cy="19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5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65" name="Google Shape;565;p5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It accepts all strings that contain either 101 or 11 as a substring.</a:t>
            </a:r>
            <a:endParaRPr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Constructing NFAs is sometimes easier than constructing DFAs.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Later we see that every NFA can be converted into an equivalent DFA.</a:t>
            </a:r>
            <a:endParaRPr/>
          </a:p>
        </p:txBody>
      </p:sp>
      <p:pic>
        <p:nvPicPr>
          <p:cNvPr id="566" name="Google Shape;56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15000" cy="19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5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73" name="Google Shape;573;p5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Building DFA for this is possible, but difficult.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Try this.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574" name="Google Shape;57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304800"/>
            <a:ext cx="7590147" cy="1443037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5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6" name="Google Shape;126;p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27" name="Google Shape;12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988" y="838200"/>
            <a:ext cx="8582025" cy="51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But NFA is easy to build.</a:t>
            </a:r>
            <a:endParaRPr/>
          </a:p>
        </p:txBody>
      </p:sp>
      <p:sp>
        <p:nvSpPr>
          <p:cNvPr id="582" name="Google Shape;582;p6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583" name="Google Shape;58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1600200"/>
            <a:ext cx="7370692" cy="3852862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6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DFA for A</a:t>
            </a:r>
            <a:endParaRPr/>
          </a:p>
        </p:txBody>
      </p:sp>
      <p:sp>
        <p:nvSpPr>
          <p:cNvPr id="590" name="Google Shape;590;p6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 See number of states and complexity !</a:t>
            </a:r>
            <a:endParaRPr/>
          </a:p>
        </p:txBody>
      </p:sp>
      <p:pic>
        <p:nvPicPr>
          <p:cNvPr id="591" name="Google Shape;59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1524000"/>
            <a:ext cx="6613798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6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Formal definition of NFA</a:t>
            </a:r>
            <a:endParaRPr/>
          </a:p>
        </p:txBody>
      </p:sp>
      <p:pic>
        <p:nvPicPr>
          <p:cNvPr id="598" name="Google Shape;59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1600200"/>
            <a:ext cx="4267200" cy="1163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399" y="2743200"/>
            <a:ext cx="8140747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6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07" name="Google Shape;607;p6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608" name="Google Shape;608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329442"/>
            <a:ext cx="7164439" cy="6071357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6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15" name="Google Shape;615;p6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616" name="Google Shape;61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04800"/>
            <a:ext cx="7978034" cy="2752726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6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Equivalence of NFAs and DFAs</a:t>
            </a:r>
            <a:endParaRPr/>
          </a:p>
        </p:txBody>
      </p:sp>
      <p:sp>
        <p:nvSpPr>
          <p:cNvPr id="624" name="Google Shape;624;p6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 say two machines are equivalent if they recognize the same language.</a:t>
            </a:r>
            <a:endParaRPr/>
          </a:p>
        </p:txBody>
      </p:sp>
      <p:pic>
        <p:nvPicPr>
          <p:cNvPr id="625" name="Google Shape;625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3352800"/>
            <a:ext cx="6902824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6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Proof</a:t>
            </a:r>
            <a:endParaRPr/>
          </a:p>
        </p:txBody>
      </p:sp>
      <p:sp>
        <p:nvSpPr>
          <p:cNvPr id="632" name="Google Shape;632;p6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Proof by construction.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We build an equivalent DFA for the given NFA</a:t>
            </a:r>
            <a:endParaRPr/>
          </a:p>
        </p:txBody>
      </p:sp>
      <p:sp>
        <p:nvSpPr>
          <p:cNvPr id="633" name="Google Shape;633;p6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39" name="Google Shape;639;p6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First, for understanding purpose, we assume that there are no edges with Ԑ transitions.</a:t>
            </a:r>
            <a:endParaRPr/>
          </a:p>
        </p:txBody>
      </p:sp>
      <p:pic>
        <p:nvPicPr>
          <p:cNvPr id="640" name="Google Shape;640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533400"/>
            <a:ext cx="8217794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6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6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647" name="Google Shape;647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533400"/>
            <a:ext cx="8217794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68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00" y="1828800"/>
            <a:ext cx="607695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00" y="2895600"/>
            <a:ext cx="6124575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800" y="4419600"/>
            <a:ext cx="6191250" cy="1857375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6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Can you convert the following</a:t>
            </a:r>
            <a:endParaRPr/>
          </a:p>
        </p:txBody>
      </p:sp>
      <p:sp>
        <p:nvSpPr>
          <p:cNvPr id="657" name="Google Shape;657;p69"/>
          <p:cNvSpPr txBox="1"/>
          <p:nvPr>
            <p:ph idx="1" type="body"/>
          </p:nvPr>
        </p:nvSpPr>
        <p:spPr>
          <a:xfrm>
            <a:off x="457200" y="15525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What is the language accepted by this?</a:t>
            </a:r>
            <a:endParaRPr/>
          </a:p>
        </p:txBody>
      </p:sp>
      <p:pic>
        <p:nvPicPr>
          <p:cNvPr id="658" name="Google Shape;658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1676400"/>
            <a:ext cx="4819650" cy="15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6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4" name="Google Shape;134;p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35" name="Google Shape;13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138" y="1785938"/>
            <a:ext cx="8467725" cy="32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7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Now, considering Ԑ arrows</a:t>
            </a:r>
            <a:endParaRPr/>
          </a:p>
        </p:txBody>
      </p:sp>
      <p:sp>
        <p:nvSpPr>
          <p:cNvPr id="665" name="Google Shape;665;p7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For this purpose, we define Ԑ-CLOSURE  of a set of states </a:t>
            </a:r>
            <a:r>
              <a:rPr i="1" lang="en-US"/>
              <a:t>R</a:t>
            </a:r>
            <a:r>
              <a:rPr lang="en-US"/>
              <a:t>.  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i="1" lang="en-US"/>
              <a:t>E(R)</a:t>
            </a:r>
            <a:r>
              <a:rPr lang="en-US"/>
              <a:t> is Ԑ-CLOSURE of </a:t>
            </a:r>
            <a:r>
              <a:rPr i="1" lang="en-US"/>
              <a:t>R</a:t>
            </a:r>
            <a:r>
              <a:rPr lang="en-US"/>
              <a:t>.</a:t>
            </a:r>
            <a:endParaRPr/>
          </a:p>
        </p:txBody>
      </p:sp>
      <p:pic>
        <p:nvPicPr>
          <p:cNvPr id="666" name="Google Shape;666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2971800"/>
            <a:ext cx="8313235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7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73" name="Google Shape;673;p7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 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 </a:t>
            </a:r>
            <a:endParaRPr/>
          </a:p>
        </p:txBody>
      </p:sp>
      <p:pic>
        <p:nvPicPr>
          <p:cNvPr id="674" name="Google Shape;67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676400"/>
            <a:ext cx="688848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3429000"/>
            <a:ext cx="5618798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7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7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682" name="Google Shape;682;p72"/>
          <p:cNvSpPr txBox="1"/>
          <p:nvPr>
            <p:ph idx="1" type="body"/>
          </p:nvPr>
        </p:nvSpPr>
        <p:spPr>
          <a:xfrm>
            <a:off x="552450" y="13716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 </a:t>
            </a:r>
            <a:endParaRPr/>
          </a:p>
        </p:txBody>
      </p:sp>
      <p:pic>
        <p:nvPicPr>
          <p:cNvPr id="683" name="Google Shape;683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7400" y="1752600"/>
            <a:ext cx="4467225" cy="27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7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7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90" name="Google Shape;690;p7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Now we need to add edges, and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identify the initial state.</a:t>
            </a:r>
            <a:endParaRPr/>
          </a:p>
        </p:txBody>
      </p:sp>
      <p:pic>
        <p:nvPicPr>
          <p:cNvPr id="691" name="Google Shape;691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1600200"/>
            <a:ext cx="6829425" cy="3038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7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7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98" name="Google Shape;698;p7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Identify the initial state.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Note, it is not   {1}</a:t>
            </a:r>
            <a:endParaRPr/>
          </a:p>
        </p:txBody>
      </p:sp>
      <p:pic>
        <p:nvPicPr>
          <p:cNvPr id="699" name="Google Shape;699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7400" y="1600200"/>
            <a:ext cx="608647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7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7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06" name="Google Shape;706;p7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Adding edges, …</a:t>
            </a:r>
            <a:endParaRPr/>
          </a:p>
        </p:txBody>
      </p:sp>
      <p:pic>
        <p:nvPicPr>
          <p:cNvPr id="707" name="Google Shape;707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7400" y="1600200"/>
            <a:ext cx="608647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81250" y="1676400"/>
            <a:ext cx="5762625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7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7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After all edges …</a:t>
            </a:r>
            <a:endParaRPr/>
          </a:p>
        </p:txBody>
      </p:sp>
      <p:sp>
        <p:nvSpPr>
          <p:cNvPr id="715" name="Google Shape;715;p7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 </a:t>
            </a:r>
            <a:endParaRPr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But, some states are not reachable !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Simplification can remove this.  </a:t>
            </a:r>
            <a:endParaRPr/>
          </a:p>
        </p:txBody>
      </p:sp>
      <p:pic>
        <p:nvPicPr>
          <p:cNvPr id="716" name="Google Shape;716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400" y="1676400"/>
            <a:ext cx="630769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7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7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23" name="Google Shape;723;p7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724" name="Google Shape;724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0"/>
            <a:ext cx="6896100" cy="330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24200" y="3886200"/>
            <a:ext cx="5762625" cy="19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77"/>
          <p:cNvSpPr txBox="1"/>
          <p:nvPr/>
        </p:nvSpPr>
        <p:spPr>
          <a:xfrm>
            <a:off x="2057400" y="5876925"/>
            <a:ext cx="6477000" cy="64633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4148" l="-844" r="0" t="-471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7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7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33" name="Google Shape;733;p7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209" l="-162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734" name="Google Shape;734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35257"/>
            <a:ext cx="8382000" cy="2720740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7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7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Exercise</a:t>
            </a:r>
            <a:endParaRPr/>
          </a:p>
        </p:txBody>
      </p:sp>
      <p:sp>
        <p:nvSpPr>
          <p:cNvPr id="741" name="Google Shape;741;p7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742" name="Google Shape;742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7800" y="1676400"/>
            <a:ext cx="5715000" cy="4475176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7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2" name="Google Shape;142;p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43" name="Google Shape;14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" y="571500"/>
            <a:ext cx="81534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8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Exercise</a:t>
            </a:r>
            <a:endParaRPr/>
          </a:p>
        </p:txBody>
      </p:sp>
      <p:sp>
        <p:nvSpPr>
          <p:cNvPr id="749" name="Google Shape;749;p8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 </a:t>
            </a:r>
            <a:endParaRPr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Can you convert each of above NFAs into a corresponding DFA. </a:t>
            </a:r>
            <a:endParaRPr/>
          </a:p>
        </p:txBody>
      </p:sp>
      <p:pic>
        <p:nvPicPr>
          <p:cNvPr id="750" name="Google Shape;750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2000" y="1676400"/>
            <a:ext cx="6915150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8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8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Some Notation adapted</a:t>
            </a:r>
            <a:endParaRPr/>
          </a:p>
        </p:txBody>
      </p:sp>
      <p:sp>
        <p:nvSpPr>
          <p:cNvPr id="757" name="Google Shape;757;p8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758" name="Google Shape;758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372239"/>
            <a:ext cx="8105775" cy="24669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759" name="Google Shape;759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4191000"/>
            <a:ext cx="2428875" cy="15906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760" name="Google Shape;760;p81"/>
          <p:cNvSpPr/>
          <p:nvPr/>
        </p:nvSpPr>
        <p:spPr>
          <a:xfrm>
            <a:off x="4114800" y="4800599"/>
            <a:ext cx="3048000" cy="129540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403" y="25028"/>
                </a:moveTo>
                <a:lnTo>
                  <a:pt x="-54596" y="18148"/>
                </a:lnTo>
              </a:path>
            </a:pathLst>
          </a:cu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also has all 5 components. This table is complete description of the DFA as the diagram.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8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0" name="Google Shape;150;p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51" name="Google Shape;15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525" y="361950"/>
            <a:ext cx="8362950" cy="613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IIITS</dc:creator>
</cp:coreProperties>
</file>